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s-419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9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B2F083B-9E2E-8A72-475F-00560625D16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419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80D83010-4D21-712B-7FFD-E919EA35218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419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2F9E5DA-E62D-D7E2-7668-BE75D8F34F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5727D-28E5-48F5-B66F-4C78A4675F50}" type="datetimeFigureOut">
              <a:rPr lang="es-419" smtClean="0"/>
              <a:t>7/10/2025</a:t>
            </a:fld>
            <a:endParaRPr lang="es-419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810244C-C0F1-AC6E-93A6-D12314871E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3F56076-3306-B0ED-7E34-1550AB56D0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03322-2B36-48D7-9BFC-AA0B1C7800EF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12176743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8E8E4B5-9F35-573E-7C8E-31AF31C30F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419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1FD5DF0C-F91E-D822-BDE8-6EA5E53F832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419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AE769E9-391A-2BE6-A5DD-A843332700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5727D-28E5-48F5-B66F-4C78A4675F50}" type="datetimeFigureOut">
              <a:rPr lang="es-419" smtClean="0"/>
              <a:t>7/10/2025</a:t>
            </a:fld>
            <a:endParaRPr lang="es-419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991D7EB-2FFA-FC80-85B3-FE643AF3B8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D1D0FE4-8B56-15BD-6B99-A11CDA10C9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03322-2B36-48D7-9BFC-AA0B1C7800EF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15144168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CE569E85-867C-CEB9-F64D-34BB47532C8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419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3E4435F4-65B5-CCDB-6CF7-23AB479667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419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C310ABC-8E5E-172B-957A-E8F8AF7E26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5727D-28E5-48F5-B66F-4C78A4675F50}" type="datetimeFigureOut">
              <a:rPr lang="es-419" smtClean="0"/>
              <a:t>7/10/2025</a:t>
            </a:fld>
            <a:endParaRPr lang="es-419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5E0653C-566F-9429-3286-9A2B0D9AFC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3B39C35-BD67-BEC5-2A2A-659E1E1C25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03322-2B36-48D7-9BFC-AA0B1C7800EF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19116840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030B2E-3E5A-442C-F047-9BEAE9C578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419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A4C83BC-E381-BFE9-50BA-11EF5EE3EB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419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8A1E0C9-A694-D7A2-1E51-C58143C238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5727D-28E5-48F5-B66F-4C78A4675F50}" type="datetimeFigureOut">
              <a:rPr lang="es-419" smtClean="0"/>
              <a:t>7/10/2025</a:t>
            </a:fld>
            <a:endParaRPr lang="es-419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79E9413-B209-564D-057B-0E9AD06CB3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049F9B6-0E39-1BB1-7D66-94944A29BF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03322-2B36-48D7-9BFC-AA0B1C7800EF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30537843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19F45D4-C07D-0D46-2ED1-CD3F4304C0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419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234DB92-A37E-FB17-DFF8-BDC9EEA0D3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3652E96-18CF-4FC3-C19C-8BA2530DE4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5727D-28E5-48F5-B66F-4C78A4675F50}" type="datetimeFigureOut">
              <a:rPr lang="es-419" smtClean="0"/>
              <a:t>7/10/2025</a:t>
            </a:fld>
            <a:endParaRPr lang="es-419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C664B75-36B1-F113-B69B-032B9DD954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7F43973-4945-7267-7E9F-320DF342F7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03322-2B36-48D7-9BFC-AA0B1C7800EF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11985813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43FD1BA-D009-08D9-E915-4E5ED4E523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419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7A355DF-9EB9-C2B0-D354-32CCEB147A8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419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8CB10764-CFF9-3008-A8D4-A8F4A9F250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419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F4F5BDF-E418-6B87-16F3-E7F79FE765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5727D-28E5-48F5-B66F-4C78A4675F50}" type="datetimeFigureOut">
              <a:rPr lang="es-419" smtClean="0"/>
              <a:t>7/10/2025</a:t>
            </a:fld>
            <a:endParaRPr lang="es-419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ACCBF520-8950-A9EA-5906-BCCB2CE180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04D1B45D-173E-E206-439D-7D7F597B3E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03322-2B36-48D7-9BFC-AA0B1C7800EF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18769653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B4DB2AE-DBE4-276A-051B-26C27C404B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419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2D8EFC45-955A-18F4-4D42-CF3321650E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1A856138-6EF8-7948-5B9A-CBFEC973CB6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419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C39ED637-DB2F-F06D-281B-CEDE9451DEC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1C485875-2CDC-D0C5-0A70-6245DBBA81A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419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1D0043DF-940E-5FB6-84B7-5221518D36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5727D-28E5-48F5-B66F-4C78A4675F50}" type="datetimeFigureOut">
              <a:rPr lang="es-419" smtClean="0"/>
              <a:t>7/10/2025</a:t>
            </a:fld>
            <a:endParaRPr lang="es-419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132F08AF-2AA0-6602-CB3A-4F5F025B21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D361B684-93EB-FE1A-EBE7-829312CB61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03322-2B36-48D7-9BFC-AA0B1C7800EF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703309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842646F-641F-0530-DFDA-6C3BA3BE71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419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8C52CB03-18BA-995F-DBD4-85FBFF197B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5727D-28E5-48F5-B66F-4C78A4675F50}" type="datetimeFigureOut">
              <a:rPr lang="es-419" smtClean="0"/>
              <a:t>7/10/2025</a:t>
            </a:fld>
            <a:endParaRPr lang="es-419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F2431F6C-4DC1-6940-B828-0B97CFB714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DB72379D-AC47-DCDA-14A3-3C5DBB3634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03322-2B36-48D7-9BFC-AA0B1C7800EF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15796106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AFFC0CD1-E31E-EAF5-FA4F-76BF6A1894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5727D-28E5-48F5-B66F-4C78A4675F50}" type="datetimeFigureOut">
              <a:rPr lang="es-419" smtClean="0"/>
              <a:t>7/10/2025</a:t>
            </a:fld>
            <a:endParaRPr lang="es-419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84656EAE-0495-AC89-943E-12597A55F3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7124CF1F-2C84-85E9-79AB-B8812B30CB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03322-2B36-48D7-9BFC-AA0B1C7800EF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9531286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7F3855B-162F-BC05-F59C-F4EAD2D936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419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85C10A3-8B8E-AA4D-F6F3-5DCBA8F3E2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419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824D2810-7F35-343D-5207-BD09C994D3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2816FDE1-D43F-7697-94C4-22F839DDB7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5727D-28E5-48F5-B66F-4C78A4675F50}" type="datetimeFigureOut">
              <a:rPr lang="es-419" smtClean="0"/>
              <a:t>7/10/2025</a:t>
            </a:fld>
            <a:endParaRPr lang="es-419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BD1D6F03-805B-CFFA-E712-08C017FFAE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5CA4DD1E-E75E-360F-0508-0687CFBE0C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03322-2B36-48D7-9BFC-AA0B1C7800EF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620589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BE838D8-4269-9A54-C552-4C4377F27F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419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8978A186-76D8-4CFC-BCB9-B7DF86CB4CC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419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750511BA-BA1E-D3DE-3342-5EDE97B326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52FE523F-9969-5CD6-3186-29924CFD0B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5727D-28E5-48F5-B66F-4C78A4675F50}" type="datetimeFigureOut">
              <a:rPr lang="es-419" smtClean="0"/>
              <a:t>7/10/2025</a:t>
            </a:fld>
            <a:endParaRPr lang="es-419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68448EE6-DC0D-BC95-86B3-163C09CE3D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5D3A7C6A-9F50-ED7C-7E43-64BE2CFF54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03322-2B36-48D7-9BFC-AA0B1C7800EF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18640661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C6B0FF45-02ED-CB9C-52EB-0836091401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419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8CDB48E-BF7A-C66A-3A47-8E1FDB1CB6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419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7D7668B-CE76-6F6A-178A-ED35C195E10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5A5727D-28E5-48F5-B66F-4C78A4675F50}" type="datetimeFigureOut">
              <a:rPr lang="es-419" smtClean="0"/>
              <a:t>7/10/2025</a:t>
            </a:fld>
            <a:endParaRPr lang="es-419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974FDBF-52F5-4C6B-5855-9F8E6484EFC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419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7C91E14-8B10-25D6-D93E-03D7B829CD4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7E03322-2B36-48D7-9BFC-AA0B1C7800EF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35977949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419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CuadroTexto 43">
            <a:extLst>
              <a:ext uri="{FF2B5EF4-FFF2-40B4-BE49-F238E27FC236}">
                <a16:creationId xmlns:a16="http://schemas.microsoft.com/office/drawing/2014/main" id="{E3D0C112-D0F1-651C-84C1-7E4604A40661}"/>
              </a:ext>
            </a:extLst>
          </p:cNvPr>
          <p:cNvSpPr txBox="1"/>
          <p:nvPr/>
        </p:nvSpPr>
        <p:spPr>
          <a:xfrm>
            <a:off x="6659593" y="457199"/>
            <a:ext cx="569344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419" sz="1200" dirty="0"/>
              <a:t>R</a:t>
            </a:r>
          </a:p>
          <a:p>
            <a:endParaRPr lang="es-419" sz="1200" dirty="0"/>
          </a:p>
          <a:p>
            <a:r>
              <a:rPr lang="es-419" sz="1200" dirty="0"/>
              <a:t>A</a:t>
            </a:r>
          </a:p>
          <a:p>
            <a:r>
              <a:rPr lang="es-419" sz="1200" dirty="0"/>
              <a:t>B</a:t>
            </a:r>
          </a:p>
          <a:p>
            <a:r>
              <a:rPr lang="es-419" sz="1200" dirty="0"/>
              <a:t>D</a:t>
            </a:r>
          </a:p>
          <a:p>
            <a:r>
              <a:rPr lang="es-419" sz="1200" dirty="0"/>
              <a:t>NULL</a:t>
            </a:r>
          </a:p>
          <a:p>
            <a:r>
              <a:rPr lang="es-419" sz="1200" dirty="0"/>
              <a:t>E</a:t>
            </a:r>
          </a:p>
          <a:p>
            <a:r>
              <a:rPr lang="es-419" sz="1200" dirty="0"/>
              <a:t>NULL</a:t>
            </a:r>
          </a:p>
          <a:p>
            <a:r>
              <a:rPr lang="es-419" sz="1200" dirty="0"/>
              <a:t>B</a:t>
            </a:r>
          </a:p>
          <a:p>
            <a:r>
              <a:rPr lang="es-419" sz="1200" dirty="0"/>
              <a:t>A</a:t>
            </a:r>
          </a:p>
          <a:p>
            <a:r>
              <a:rPr lang="es-419" sz="1200" dirty="0"/>
              <a:t>C</a:t>
            </a:r>
          </a:p>
          <a:p>
            <a:r>
              <a:rPr lang="es-419" sz="1200" dirty="0"/>
              <a:t>F</a:t>
            </a:r>
          </a:p>
          <a:p>
            <a:r>
              <a:rPr lang="es-419" sz="1200" dirty="0"/>
              <a:t>NULL</a:t>
            </a:r>
          </a:p>
          <a:p>
            <a:r>
              <a:rPr lang="es-419" sz="1200" dirty="0"/>
              <a:t>C</a:t>
            </a:r>
          </a:p>
          <a:p>
            <a:r>
              <a:rPr lang="es-419" sz="1200" dirty="0"/>
              <a:t>G</a:t>
            </a:r>
          </a:p>
          <a:p>
            <a:r>
              <a:rPr lang="es-419" sz="1200" dirty="0"/>
              <a:t>NULL</a:t>
            </a:r>
          </a:p>
        </p:txBody>
      </p:sp>
      <p:sp>
        <p:nvSpPr>
          <p:cNvPr id="45" name="CuadroTexto 44">
            <a:extLst>
              <a:ext uri="{FF2B5EF4-FFF2-40B4-BE49-F238E27FC236}">
                <a16:creationId xmlns:a16="http://schemas.microsoft.com/office/drawing/2014/main" id="{F7A2F95B-4CFA-71F1-1843-AF10D1E2CFF6}"/>
              </a:ext>
            </a:extLst>
          </p:cNvPr>
          <p:cNvSpPr txBox="1"/>
          <p:nvPr/>
        </p:nvSpPr>
        <p:spPr>
          <a:xfrm>
            <a:off x="7458974" y="454323"/>
            <a:ext cx="75337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419" sz="1200" dirty="0"/>
              <a:t>Imprime</a:t>
            </a:r>
          </a:p>
          <a:p>
            <a:endParaRPr lang="es-419" sz="1200" dirty="0"/>
          </a:p>
          <a:p>
            <a:r>
              <a:rPr lang="es-419" sz="1200" dirty="0"/>
              <a:t>3</a:t>
            </a:r>
          </a:p>
          <a:p>
            <a:r>
              <a:rPr lang="es-419" sz="1200" dirty="0"/>
              <a:t>5</a:t>
            </a:r>
          </a:p>
          <a:p>
            <a:r>
              <a:rPr lang="es-419" sz="1200" dirty="0"/>
              <a:t>4</a:t>
            </a:r>
          </a:p>
          <a:p>
            <a:r>
              <a:rPr lang="es-419" sz="1200" dirty="0"/>
              <a:t>6</a:t>
            </a:r>
          </a:p>
          <a:p>
            <a:r>
              <a:rPr lang="es-419" sz="1200" dirty="0"/>
              <a:t>7</a:t>
            </a:r>
          </a:p>
          <a:p>
            <a:r>
              <a:rPr lang="es-419" sz="1200" dirty="0"/>
              <a:t>9</a:t>
            </a:r>
          </a:p>
          <a:p>
            <a:r>
              <a:rPr lang="es-419" sz="1200" dirty="0"/>
              <a:t>12</a:t>
            </a:r>
          </a:p>
          <a:p>
            <a:endParaRPr lang="es-419" sz="1200" dirty="0"/>
          </a:p>
        </p:txBody>
      </p:sp>
      <p:cxnSp>
        <p:nvCxnSpPr>
          <p:cNvPr id="47" name="Conector recto 46">
            <a:extLst>
              <a:ext uri="{FF2B5EF4-FFF2-40B4-BE49-F238E27FC236}">
                <a16:creationId xmlns:a16="http://schemas.microsoft.com/office/drawing/2014/main" id="{8E1267CB-A105-16EB-CB35-9D888D650D30}"/>
              </a:ext>
            </a:extLst>
          </p:cNvPr>
          <p:cNvCxnSpPr/>
          <p:nvPr/>
        </p:nvCxnSpPr>
        <p:spPr>
          <a:xfrm>
            <a:off x="6443932" y="707365"/>
            <a:ext cx="2311879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Conector recto 54">
            <a:extLst>
              <a:ext uri="{FF2B5EF4-FFF2-40B4-BE49-F238E27FC236}">
                <a16:creationId xmlns:a16="http://schemas.microsoft.com/office/drawing/2014/main" id="{A33F0324-40D5-FA20-9164-4657C1781270}"/>
              </a:ext>
            </a:extLst>
          </p:cNvPr>
          <p:cNvCxnSpPr/>
          <p:nvPr/>
        </p:nvCxnSpPr>
        <p:spPr>
          <a:xfrm>
            <a:off x="7341079" y="155275"/>
            <a:ext cx="0" cy="206171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59" name="Tabla 58">
            <a:extLst>
              <a:ext uri="{FF2B5EF4-FFF2-40B4-BE49-F238E27FC236}">
                <a16:creationId xmlns:a16="http://schemas.microsoft.com/office/drawing/2014/main" id="{8907C1EC-F6A1-FEA2-1B68-F13AF4F5600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9693482"/>
              </p:ext>
            </p:extLst>
          </p:nvPr>
        </p:nvGraphicFramePr>
        <p:xfrm>
          <a:off x="238664" y="2472532"/>
          <a:ext cx="4572000" cy="3057525"/>
        </p:xfrm>
        <a:graphic>
          <a:graphicData uri="http://schemas.openxmlformats.org/drawingml/2006/table">
            <a:tbl>
              <a:tblPr/>
              <a:tblGrid>
                <a:gridCol w="4572000">
                  <a:extLst>
                    <a:ext uri="{9D8B030D-6E8A-4147-A177-3AD203B41FA5}">
                      <a16:colId xmlns:a16="http://schemas.microsoft.com/office/drawing/2014/main" val="100389209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 fontAlgn="t"/>
                      <a:r>
                        <a:rPr lang="pt-B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ALGORITMO INORDEN RECURSIVO</a:t>
                      </a:r>
                      <a:b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b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Void Inorden</a:t>
                      </a:r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(R)</a:t>
                      </a:r>
                      <a:b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Inicio</a:t>
                      </a:r>
                      <a:b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 Si(R!=Null)  entonces</a:t>
                      </a:r>
                      <a:b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            INORDEN(R^LI)</a:t>
                      </a:r>
                      <a:b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            IMPRIMIR(R^INFO))   </a:t>
                      </a:r>
                      <a:r>
                        <a:rPr lang="pt-BR" sz="18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D1</a:t>
                      </a:r>
                      <a:b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            INORDEN(R^LD)</a:t>
                      </a:r>
                      <a:b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  End    </a:t>
                      </a:r>
                      <a:r>
                        <a:rPr lang="pt-BR" sz="18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D2</a:t>
                      </a:r>
                      <a:b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Termine</a:t>
                      </a:r>
                      <a:b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b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32201231"/>
                  </a:ext>
                </a:extLst>
              </a:tr>
            </a:tbl>
          </a:graphicData>
        </a:graphic>
      </p:graphicFrame>
      <p:cxnSp>
        <p:nvCxnSpPr>
          <p:cNvPr id="61" name="Conector recto 60">
            <a:extLst>
              <a:ext uri="{FF2B5EF4-FFF2-40B4-BE49-F238E27FC236}">
                <a16:creationId xmlns:a16="http://schemas.microsoft.com/office/drawing/2014/main" id="{FD94D00F-135E-EA9A-83D5-F826F6193A64}"/>
              </a:ext>
            </a:extLst>
          </p:cNvPr>
          <p:cNvCxnSpPr/>
          <p:nvPr/>
        </p:nvCxnSpPr>
        <p:spPr>
          <a:xfrm>
            <a:off x="1897811" y="3010619"/>
            <a:ext cx="2665563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3" name="Conector recto 62">
            <a:extLst>
              <a:ext uri="{FF2B5EF4-FFF2-40B4-BE49-F238E27FC236}">
                <a16:creationId xmlns:a16="http://schemas.microsoft.com/office/drawing/2014/main" id="{850EB85D-D5FA-0833-4940-CACC2361F923}"/>
              </a:ext>
            </a:extLst>
          </p:cNvPr>
          <p:cNvCxnSpPr/>
          <p:nvPr/>
        </p:nvCxnSpPr>
        <p:spPr>
          <a:xfrm>
            <a:off x="4580626" y="3045125"/>
            <a:ext cx="0" cy="150099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5" name="Conector recto 64">
            <a:extLst>
              <a:ext uri="{FF2B5EF4-FFF2-40B4-BE49-F238E27FC236}">
                <a16:creationId xmlns:a16="http://schemas.microsoft.com/office/drawing/2014/main" id="{6DAA080C-484F-1F71-DA45-0E91397E1F59}"/>
              </a:ext>
            </a:extLst>
          </p:cNvPr>
          <p:cNvCxnSpPr/>
          <p:nvPr/>
        </p:nvCxnSpPr>
        <p:spPr>
          <a:xfrm flipH="1">
            <a:off x="3778370" y="4537494"/>
            <a:ext cx="767751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7" name="Conector recto 66">
            <a:extLst>
              <a:ext uri="{FF2B5EF4-FFF2-40B4-BE49-F238E27FC236}">
                <a16:creationId xmlns:a16="http://schemas.microsoft.com/office/drawing/2014/main" id="{ADC1CFE2-C033-F1FC-5CB9-19FA406F277B}"/>
              </a:ext>
            </a:extLst>
          </p:cNvPr>
          <p:cNvCxnSpPr/>
          <p:nvPr/>
        </p:nvCxnSpPr>
        <p:spPr>
          <a:xfrm>
            <a:off x="1958196" y="3148642"/>
            <a:ext cx="2311879" cy="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69" name="Conector recto 68">
            <a:extLst>
              <a:ext uri="{FF2B5EF4-FFF2-40B4-BE49-F238E27FC236}">
                <a16:creationId xmlns:a16="http://schemas.microsoft.com/office/drawing/2014/main" id="{DA0C468C-656F-5998-2BC9-4E396624ADED}"/>
              </a:ext>
            </a:extLst>
          </p:cNvPr>
          <p:cNvCxnSpPr/>
          <p:nvPr/>
        </p:nvCxnSpPr>
        <p:spPr>
          <a:xfrm>
            <a:off x="4270075" y="3174521"/>
            <a:ext cx="0" cy="724619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71" name="Conector recto 70">
            <a:extLst>
              <a:ext uri="{FF2B5EF4-FFF2-40B4-BE49-F238E27FC236}">
                <a16:creationId xmlns:a16="http://schemas.microsoft.com/office/drawing/2014/main" id="{4CCB6E7F-0FFF-9FCE-EF68-C7C25AC0BFE5}"/>
              </a:ext>
            </a:extLst>
          </p:cNvPr>
          <p:cNvCxnSpPr/>
          <p:nvPr/>
        </p:nvCxnSpPr>
        <p:spPr>
          <a:xfrm flipH="1">
            <a:off x="3683479" y="3907766"/>
            <a:ext cx="569344" cy="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pic>
        <p:nvPicPr>
          <p:cNvPr id="73" name="Imagen 72" descr="Diagrama&#10;&#10;El contenido generado por IA puede ser incorrecto.">
            <a:extLst>
              <a:ext uri="{FF2B5EF4-FFF2-40B4-BE49-F238E27FC236}">
                <a16:creationId xmlns:a16="http://schemas.microsoft.com/office/drawing/2014/main" id="{FA2D1251-9339-D4B9-E0A8-FF63B63102D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720927" cy="2484407"/>
          </a:xfrm>
          <a:prstGeom prst="rect">
            <a:avLst/>
          </a:prstGeom>
        </p:spPr>
      </p:pic>
      <p:sp>
        <p:nvSpPr>
          <p:cNvPr id="74" name="CuadroTexto 73">
            <a:extLst>
              <a:ext uri="{FF2B5EF4-FFF2-40B4-BE49-F238E27FC236}">
                <a16:creationId xmlns:a16="http://schemas.microsoft.com/office/drawing/2014/main" id="{4B8EF774-6AB8-AFCB-E9CF-0D9CD9854560}"/>
              </a:ext>
            </a:extLst>
          </p:cNvPr>
          <p:cNvSpPr txBox="1"/>
          <p:nvPr/>
        </p:nvSpPr>
        <p:spPr>
          <a:xfrm>
            <a:off x="5037221" y="5406189"/>
            <a:ext cx="53901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419" dirty="0"/>
              <a:t>RESULTADO: D, B, E, A, F, C, G</a:t>
            </a:r>
          </a:p>
        </p:txBody>
      </p:sp>
    </p:spTree>
    <p:extLst>
      <p:ext uri="{BB962C8B-B14F-4D97-AF65-F5344CB8AC3E}">
        <p14:creationId xmlns:p14="http://schemas.microsoft.com/office/powerpoint/2010/main" val="12292706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 descr="Diagrama">
            <a:extLst>
              <a:ext uri="{FF2B5EF4-FFF2-40B4-BE49-F238E27FC236}">
                <a16:creationId xmlns:a16="http://schemas.microsoft.com/office/drawing/2014/main" id="{A499BB24-8896-949D-CD49-5B390A3913E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720927" cy="2484407"/>
          </a:xfrm>
          <a:prstGeom prst="rect">
            <a:avLst/>
          </a:prstGeom>
        </p:spPr>
      </p:pic>
      <p:graphicFrame>
        <p:nvGraphicFramePr>
          <p:cNvPr id="5" name="Tabla 4">
            <a:extLst>
              <a:ext uri="{FF2B5EF4-FFF2-40B4-BE49-F238E27FC236}">
                <a16:creationId xmlns:a16="http://schemas.microsoft.com/office/drawing/2014/main" id="{0E5459F1-01F2-3CB6-392D-E460FDE97C1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4384538"/>
              </p:ext>
            </p:extLst>
          </p:nvPr>
        </p:nvGraphicFramePr>
        <p:xfrm>
          <a:off x="437071" y="2402369"/>
          <a:ext cx="4572000" cy="3301365"/>
        </p:xfrm>
        <a:graphic>
          <a:graphicData uri="http://schemas.openxmlformats.org/drawingml/2006/table">
            <a:tbl>
              <a:tblPr/>
              <a:tblGrid>
                <a:gridCol w="4572000">
                  <a:extLst>
                    <a:ext uri="{9D8B030D-6E8A-4147-A177-3AD203B41FA5}">
                      <a16:colId xmlns:a16="http://schemas.microsoft.com/office/drawing/2014/main" val="372463283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 fontAlgn="t"/>
                      <a:r>
                        <a:rPr lang="pt-B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ALGORITMOPREORDEN RECURSIVO</a:t>
                      </a:r>
                      <a:b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b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PREORDEN(R)</a:t>
                      </a:r>
                      <a:b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b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Inicio</a:t>
                      </a:r>
                      <a:b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 Si(R!=Null)  entonces</a:t>
                      </a:r>
                      <a:b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            IMPRIMIR(DATO(R))</a:t>
                      </a:r>
                      <a:b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            PREORDEN(LI(R))</a:t>
                      </a:r>
                      <a:b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            PREORDEN(LD(R))</a:t>
                      </a:r>
                      <a:b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  End</a:t>
                      </a:r>
                      <a:b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Termine</a:t>
                      </a:r>
                      <a:b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b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94012716"/>
                  </a:ext>
                </a:extLst>
              </a:tr>
            </a:tbl>
          </a:graphicData>
        </a:graphic>
      </p:graphicFrame>
      <p:cxnSp>
        <p:nvCxnSpPr>
          <p:cNvPr id="7" name="Conector recto 6">
            <a:extLst>
              <a:ext uri="{FF2B5EF4-FFF2-40B4-BE49-F238E27FC236}">
                <a16:creationId xmlns:a16="http://schemas.microsoft.com/office/drawing/2014/main" id="{32236B0A-9C5A-43BE-4DDF-A01284875819}"/>
              </a:ext>
            </a:extLst>
          </p:cNvPr>
          <p:cNvCxnSpPr/>
          <p:nvPr/>
        </p:nvCxnSpPr>
        <p:spPr>
          <a:xfrm>
            <a:off x="1846053" y="3010619"/>
            <a:ext cx="2820838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Conector recto 8">
            <a:extLst>
              <a:ext uri="{FF2B5EF4-FFF2-40B4-BE49-F238E27FC236}">
                <a16:creationId xmlns:a16="http://schemas.microsoft.com/office/drawing/2014/main" id="{125D6D12-A95D-913D-CFF3-EA3B1FFCAD93}"/>
              </a:ext>
            </a:extLst>
          </p:cNvPr>
          <p:cNvCxnSpPr>
            <a:cxnSpLocks/>
          </p:cNvCxnSpPr>
          <p:nvPr/>
        </p:nvCxnSpPr>
        <p:spPr>
          <a:xfrm>
            <a:off x="4658264" y="2993366"/>
            <a:ext cx="0" cy="138885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Conector recto 10">
            <a:extLst>
              <a:ext uri="{FF2B5EF4-FFF2-40B4-BE49-F238E27FC236}">
                <a16:creationId xmlns:a16="http://schemas.microsoft.com/office/drawing/2014/main" id="{6C429F4F-2EBB-7FF9-5D08-418E1FCCD8BF}"/>
              </a:ext>
            </a:extLst>
          </p:cNvPr>
          <p:cNvCxnSpPr/>
          <p:nvPr/>
        </p:nvCxnSpPr>
        <p:spPr>
          <a:xfrm>
            <a:off x="4088921" y="4373592"/>
            <a:ext cx="569343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Conector recto 14">
            <a:extLst>
              <a:ext uri="{FF2B5EF4-FFF2-40B4-BE49-F238E27FC236}">
                <a16:creationId xmlns:a16="http://schemas.microsoft.com/office/drawing/2014/main" id="{19EB0F18-5945-B26B-5A1D-D0E0247D5F4D}"/>
              </a:ext>
            </a:extLst>
          </p:cNvPr>
          <p:cNvCxnSpPr/>
          <p:nvPr/>
        </p:nvCxnSpPr>
        <p:spPr>
          <a:xfrm flipH="1">
            <a:off x="741872" y="4649638"/>
            <a:ext cx="1656271" cy="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7" name="Conector recto 16">
            <a:extLst>
              <a:ext uri="{FF2B5EF4-FFF2-40B4-BE49-F238E27FC236}">
                <a16:creationId xmlns:a16="http://schemas.microsoft.com/office/drawing/2014/main" id="{0103AF15-D770-9FCE-231C-88D7E0C97432}"/>
              </a:ext>
            </a:extLst>
          </p:cNvPr>
          <p:cNvCxnSpPr/>
          <p:nvPr/>
        </p:nvCxnSpPr>
        <p:spPr>
          <a:xfrm flipV="1">
            <a:off x="724619" y="3191774"/>
            <a:ext cx="0" cy="1449237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18" name="CuadroTexto 17">
            <a:extLst>
              <a:ext uri="{FF2B5EF4-FFF2-40B4-BE49-F238E27FC236}">
                <a16:creationId xmlns:a16="http://schemas.microsoft.com/office/drawing/2014/main" id="{50B8BCE5-A515-2A06-D8D8-B7704CA0DDB5}"/>
              </a:ext>
            </a:extLst>
          </p:cNvPr>
          <p:cNvSpPr txBox="1"/>
          <p:nvPr/>
        </p:nvSpPr>
        <p:spPr>
          <a:xfrm>
            <a:off x="6659593" y="457199"/>
            <a:ext cx="569344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419" sz="1200" dirty="0"/>
              <a:t>R</a:t>
            </a:r>
          </a:p>
          <a:p>
            <a:endParaRPr lang="es-419" sz="1200" dirty="0"/>
          </a:p>
          <a:p>
            <a:r>
              <a:rPr lang="es-419" sz="1200" dirty="0"/>
              <a:t>A</a:t>
            </a:r>
          </a:p>
          <a:p>
            <a:r>
              <a:rPr lang="es-419" sz="1200" dirty="0"/>
              <a:t>B</a:t>
            </a:r>
          </a:p>
          <a:p>
            <a:r>
              <a:rPr lang="es-419" sz="1200" dirty="0"/>
              <a:t>D</a:t>
            </a:r>
          </a:p>
          <a:p>
            <a:r>
              <a:rPr lang="es-419" sz="1200" dirty="0"/>
              <a:t>NULL</a:t>
            </a:r>
          </a:p>
          <a:p>
            <a:r>
              <a:rPr lang="es-419" sz="1200" dirty="0"/>
              <a:t>E</a:t>
            </a:r>
          </a:p>
          <a:p>
            <a:r>
              <a:rPr lang="es-419" sz="1200" dirty="0"/>
              <a:t>NULL</a:t>
            </a:r>
          </a:p>
          <a:p>
            <a:r>
              <a:rPr lang="es-419" sz="1200" dirty="0"/>
              <a:t>A</a:t>
            </a:r>
          </a:p>
          <a:p>
            <a:r>
              <a:rPr lang="es-419" sz="1200" dirty="0"/>
              <a:t>C</a:t>
            </a:r>
          </a:p>
          <a:p>
            <a:r>
              <a:rPr lang="es-419" sz="1200" dirty="0"/>
              <a:t>F</a:t>
            </a:r>
          </a:p>
          <a:p>
            <a:r>
              <a:rPr lang="es-419" sz="1200" dirty="0"/>
              <a:t>NULL</a:t>
            </a:r>
          </a:p>
          <a:p>
            <a:r>
              <a:rPr lang="es-419" sz="1200" dirty="0"/>
              <a:t>C</a:t>
            </a:r>
          </a:p>
          <a:p>
            <a:r>
              <a:rPr lang="es-419" sz="1200" dirty="0"/>
              <a:t>G</a:t>
            </a:r>
          </a:p>
          <a:p>
            <a:r>
              <a:rPr lang="es-419" sz="1200" dirty="0"/>
              <a:t>NULL</a:t>
            </a:r>
          </a:p>
          <a:p>
            <a:r>
              <a:rPr lang="es-419" sz="1200" dirty="0"/>
              <a:t>NULL</a:t>
            </a:r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AB5D024F-3292-1B2A-C24A-FDCB2E4BA157}"/>
              </a:ext>
            </a:extLst>
          </p:cNvPr>
          <p:cNvSpPr txBox="1"/>
          <p:nvPr/>
        </p:nvSpPr>
        <p:spPr>
          <a:xfrm>
            <a:off x="7458974" y="454323"/>
            <a:ext cx="75337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419" sz="1200" dirty="0"/>
              <a:t>Imprime</a:t>
            </a:r>
          </a:p>
          <a:p>
            <a:endParaRPr lang="es-419" sz="1200" dirty="0"/>
          </a:p>
          <a:p>
            <a:r>
              <a:rPr lang="es-419" sz="1200" dirty="0"/>
              <a:t>6</a:t>
            </a:r>
          </a:p>
          <a:p>
            <a:r>
              <a:rPr lang="es-419" sz="1200" dirty="0"/>
              <a:t>5</a:t>
            </a:r>
          </a:p>
          <a:p>
            <a:r>
              <a:rPr lang="es-419" sz="1200" dirty="0"/>
              <a:t>3</a:t>
            </a:r>
          </a:p>
          <a:p>
            <a:r>
              <a:rPr lang="es-419" sz="1200" dirty="0"/>
              <a:t>4</a:t>
            </a:r>
          </a:p>
          <a:p>
            <a:r>
              <a:rPr lang="es-419" sz="1200" dirty="0"/>
              <a:t>9</a:t>
            </a:r>
          </a:p>
          <a:p>
            <a:r>
              <a:rPr lang="es-419" sz="1200" dirty="0"/>
              <a:t>7</a:t>
            </a:r>
          </a:p>
          <a:p>
            <a:r>
              <a:rPr lang="es-419" sz="1200" dirty="0"/>
              <a:t>12</a:t>
            </a:r>
          </a:p>
          <a:p>
            <a:endParaRPr lang="es-419" sz="1200" dirty="0"/>
          </a:p>
        </p:txBody>
      </p:sp>
      <p:cxnSp>
        <p:nvCxnSpPr>
          <p:cNvPr id="20" name="Conector recto 19">
            <a:extLst>
              <a:ext uri="{FF2B5EF4-FFF2-40B4-BE49-F238E27FC236}">
                <a16:creationId xmlns:a16="http://schemas.microsoft.com/office/drawing/2014/main" id="{BCC831EF-85FE-FF56-BB82-763CF4DF9171}"/>
              </a:ext>
            </a:extLst>
          </p:cNvPr>
          <p:cNvCxnSpPr/>
          <p:nvPr/>
        </p:nvCxnSpPr>
        <p:spPr>
          <a:xfrm>
            <a:off x="6443932" y="707365"/>
            <a:ext cx="2311879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Conector recto 20">
            <a:extLst>
              <a:ext uri="{FF2B5EF4-FFF2-40B4-BE49-F238E27FC236}">
                <a16:creationId xmlns:a16="http://schemas.microsoft.com/office/drawing/2014/main" id="{64ADE665-ED7F-CC4E-93F8-7C9F3AAA9BCD}"/>
              </a:ext>
            </a:extLst>
          </p:cNvPr>
          <p:cNvCxnSpPr/>
          <p:nvPr/>
        </p:nvCxnSpPr>
        <p:spPr>
          <a:xfrm>
            <a:off x="7341079" y="155275"/>
            <a:ext cx="0" cy="206171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CuadroTexto 21">
            <a:extLst>
              <a:ext uri="{FF2B5EF4-FFF2-40B4-BE49-F238E27FC236}">
                <a16:creationId xmlns:a16="http://schemas.microsoft.com/office/drawing/2014/main" id="{5263EDA9-0FB2-F2BD-1767-DE42C6792CF4}"/>
              </a:ext>
            </a:extLst>
          </p:cNvPr>
          <p:cNvSpPr txBox="1"/>
          <p:nvPr/>
        </p:nvSpPr>
        <p:spPr>
          <a:xfrm>
            <a:off x="5037221" y="5406189"/>
            <a:ext cx="53901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419" dirty="0"/>
              <a:t>RESULTADO: A, B, D, E, C, F, G</a:t>
            </a:r>
          </a:p>
        </p:txBody>
      </p:sp>
    </p:spTree>
    <p:extLst>
      <p:ext uri="{BB962C8B-B14F-4D97-AF65-F5344CB8AC3E}">
        <p14:creationId xmlns:p14="http://schemas.microsoft.com/office/powerpoint/2010/main" val="10978597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 descr="Diagrama">
            <a:extLst>
              <a:ext uri="{FF2B5EF4-FFF2-40B4-BE49-F238E27FC236}">
                <a16:creationId xmlns:a16="http://schemas.microsoft.com/office/drawing/2014/main" id="{727D70D5-42D5-04B5-DBEC-450AF3270E8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720927" cy="2484407"/>
          </a:xfrm>
          <a:prstGeom prst="rect">
            <a:avLst/>
          </a:prstGeom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199A1FC1-F7F2-B883-48B2-2555D5D1CB5F}"/>
              </a:ext>
            </a:extLst>
          </p:cNvPr>
          <p:cNvSpPr txBox="1"/>
          <p:nvPr/>
        </p:nvSpPr>
        <p:spPr>
          <a:xfrm>
            <a:off x="6659593" y="457199"/>
            <a:ext cx="569344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419" sz="1200" dirty="0"/>
              <a:t>R</a:t>
            </a:r>
          </a:p>
          <a:p>
            <a:endParaRPr lang="es-419" sz="1200" dirty="0"/>
          </a:p>
          <a:p>
            <a:r>
              <a:rPr lang="es-419" sz="1200" dirty="0"/>
              <a:t>A</a:t>
            </a:r>
          </a:p>
          <a:p>
            <a:r>
              <a:rPr lang="es-419" sz="1200" dirty="0"/>
              <a:t>B</a:t>
            </a:r>
          </a:p>
          <a:p>
            <a:r>
              <a:rPr lang="es-419" sz="1200" dirty="0"/>
              <a:t>D</a:t>
            </a:r>
          </a:p>
          <a:p>
            <a:r>
              <a:rPr lang="es-419" sz="1200" dirty="0"/>
              <a:t>NULL</a:t>
            </a:r>
          </a:p>
          <a:p>
            <a:r>
              <a:rPr lang="es-419" sz="1200" dirty="0"/>
              <a:t>B</a:t>
            </a:r>
          </a:p>
          <a:p>
            <a:r>
              <a:rPr lang="es-419" sz="1200" dirty="0"/>
              <a:t>E</a:t>
            </a:r>
          </a:p>
          <a:p>
            <a:r>
              <a:rPr lang="es-419" sz="1200" dirty="0"/>
              <a:t>NULL</a:t>
            </a:r>
          </a:p>
          <a:p>
            <a:r>
              <a:rPr lang="es-419" sz="1200" dirty="0"/>
              <a:t>B</a:t>
            </a:r>
          </a:p>
          <a:p>
            <a:r>
              <a:rPr lang="es-419" sz="1200" dirty="0"/>
              <a:t>A</a:t>
            </a:r>
          </a:p>
          <a:p>
            <a:r>
              <a:rPr lang="es-419" sz="1200" dirty="0"/>
              <a:t>C</a:t>
            </a:r>
          </a:p>
          <a:p>
            <a:r>
              <a:rPr lang="es-419" sz="1200" dirty="0"/>
              <a:t>F</a:t>
            </a:r>
          </a:p>
          <a:p>
            <a:r>
              <a:rPr lang="es-419" sz="1200" dirty="0"/>
              <a:t>NULL</a:t>
            </a:r>
          </a:p>
          <a:p>
            <a:r>
              <a:rPr lang="es-419" sz="1200" dirty="0"/>
              <a:t>C</a:t>
            </a:r>
          </a:p>
          <a:p>
            <a:r>
              <a:rPr lang="es-419" sz="1200" dirty="0"/>
              <a:t>G</a:t>
            </a:r>
          </a:p>
          <a:p>
            <a:r>
              <a:rPr lang="es-419" sz="1200" dirty="0"/>
              <a:t>NULL</a:t>
            </a:r>
          </a:p>
          <a:p>
            <a:r>
              <a:rPr lang="es-419" sz="1200" dirty="0"/>
              <a:t>C</a:t>
            </a:r>
          </a:p>
          <a:p>
            <a:r>
              <a:rPr lang="es-419" sz="1200" dirty="0"/>
              <a:t>A</a:t>
            </a:r>
          </a:p>
          <a:p>
            <a:endParaRPr lang="es-419" sz="1200" dirty="0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01ED47F6-27CA-6F88-0089-4DF730FF5DAD}"/>
              </a:ext>
            </a:extLst>
          </p:cNvPr>
          <p:cNvSpPr txBox="1"/>
          <p:nvPr/>
        </p:nvSpPr>
        <p:spPr>
          <a:xfrm>
            <a:off x="7458974" y="454323"/>
            <a:ext cx="753373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419" sz="1200" dirty="0"/>
              <a:t>Imprime</a:t>
            </a:r>
          </a:p>
          <a:p>
            <a:endParaRPr lang="es-419" sz="1200" dirty="0"/>
          </a:p>
          <a:p>
            <a:r>
              <a:rPr lang="es-419" sz="1200" dirty="0"/>
              <a:t>3</a:t>
            </a:r>
          </a:p>
          <a:p>
            <a:r>
              <a:rPr lang="es-419" sz="1200" dirty="0"/>
              <a:t>4</a:t>
            </a:r>
          </a:p>
          <a:p>
            <a:r>
              <a:rPr lang="es-419" sz="1200" dirty="0"/>
              <a:t>5</a:t>
            </a:r>
          </a:p>
          <a:p>
            <a:r>
              <a:rPr lang="es-419" sz="1200" dirty="0"/>
              <a:t>7</a:t>
            </a:r>
          </a:p>
          <a:p>
            <a:r>
              <a:rPr lang="es-419" sz="1200" dirty="0"/>
              <a:t>12</a:t>
            </a:r>
          </a:p>
          <a:p>
            <a:r>
              <a:rPr lang="es-419" sz="1200" dirty="0"/>
              <a:t>9</a:t>
            </a:r>
          </a:p>
          <a:p>
            <a:r>
              <a:rPr lang="es-419" sz="1200" dirty="0"/>
              <a:t>6</a:t>
            </a:r>
          </a:p>
          <a:p>
            <a:endParaRPr lang="es-419" sz="1200" dirty="0"/>
          </a:p>
          <a:p>
            <a:endParaRPr lang="es-419" sz="1200" dirty="0"/>
          </a:p>
          <a:p>
            <a:endParaRPr lang="es-419" sz="1200" dirty="0"/>
          </a:p>
        </p:txBody>
      </p:sp>
      <p:cxnSp>
        <p:nvCxnSpPr>
          <p:cNvPr id="7" name="Conector recto 6">
            <a:extLst>
              <a:ext uri="{FF2B5EF4-FFF2-40B4-BE49-F238E27FC236}">
                <a16:creationId xmlns:a16="http://schemas.microsoft.com/office/drawing/2014/main" id="{FC9685A5-F35C-882A-50A3-2167999406CE}"/>
              </a:ext>
            </a:extLst>
          </p:cNvPr>
          <p:cNvCxnSpPr/>
          <p:nvPr/>
        </p:nvCxnSpPr>
        <p:spPr>
          <a:xfrm>
            <a:off x="6443932" y="707365"/>
            <a:ext cx="2311879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Conector recto 7">
            <a:extLst>
              <a:ext uri="{FF2B5EF4-FFF2-40B4-BE49-F238E27FC236}">
                <a16:creationId xmlns:a16="http://schemas.microsoft.com/office/drawing/2014/main" id="{3A36093B-C85A-FD80-1DD1-4EFEDEB7E08C}"/>
              </a:ext>
            </a:extLst>
          </p:cNvPr>
          <p:cNvCxnSpPr/>
          <p:nvPr/>
        </p:nvCxnSpPr>
        <p:spPr>
          <a:xfrm>
            <a:off x="7341079" y="155275"/>
            <a:ext cx="0" cy="206171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la 8">
            <a:extLst>
              <a:ext uri="{FF2B5EF4-FFF2-40B4-BE49-F238E27FC236}">
                <a16:creationId xmlns:a16="http://schemas.microsoft.com/office/drawing/2014/main" id="{35533193-6DF4-2496-E7C2-9DDE0907803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7968305"/>
              </p:ext>
            </p:extLst>
          </p:nvPr>
        </p:nvGraphicFramePr>
        <p:xfrm>
          <a:off x="393031" y="2446863"/>
          <a:ext cx="4572000" cy="3301365"/>
        </p:xfrm>
        <a:graphic>
          <a:graphicData uri="http://schemas.openxmlformats.org/drawingml/2006/table">
            <a:tbl>
              <a:tblPr/>
              <a:tblGrid>
                <a:gridCol w="4572000">
                  <a:extLst>
                    <a:ext uri="{9D8B030D-6E8A-4147-A177-3AD203B41FA5}">
                      <a16:colId xmlns:a16="http://schemas.microsoft.com/office/drawing/2014/main" val="16487232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 fontAlgn="t"/>
                      <a:r>
                        <a:rPr lang="pt-B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ALGORITMO POSTORDE RECURSIVO</a:t>
                      </a:r>
                      <a:b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b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POSTORDEN(R)</a:t>
                      </a:r>
                      <a:b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b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Inicio</a:t>
                      </a:r>
                      <a:b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 Si(R!=Null)  entonces</a:t>
                      </a:r>
                      <a:b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            POSTORDEN(LI(R))</a:t>
                      </a:r>
                      <a:b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            POSTRDEN(LD(R))</a:t>
                      </a:r>
                      <a:b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            IMPRIMIR(DATO(R))</a:t>
                      </a:r>
                      <a:b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  End</a:t>
                      </a:r>
                      <a:b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Termine</a:t>
                      </a:r>
                      <a:b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b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80964600"/>
                  </a:ext>
                </a:extLst>
              </a:tr>
            </a:tbl>
          </a:graphicData>
        </a:graphic>
      </p:graphicFrame>
      <p:cxnSp>
        <p:nvCxnSpPr>
          <p:cNvPr id="11" name="Conector recto 10">
            <a:extLst>
              <a:ext uri="{FF2B5EF4-FFF2-40B4-BE49-F238E27FC236}">
                <a16:creationId xmlns:a16="http://schemas.microsoft.com/office/drawing/2014/main" id="{1ECE9F46-F8E0-4625-5A4F-331A1485D36F}"/>
              </a:ext>
            </a:extLst>
          </p:cNvPr>
          <p:cNvCxnSpPr/>
          <p:nvPr/>
        </p:nvCxnSpPr>
        <p:spPr>
          <a:xfrm>
            <a:off x="1973179" y="2983832"/>
            <a:ext cx="2679032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Conector recto 12">
            <a:extLst>
              <a:ext uri="{FF2B5EF4-FFF2-40B4-BE49-F238E27FC236}">
                <a16:creationId xmlns:a16="http://schemas.microsoft.com/office/drawing/2014/main" id="{C0806C8E-3160-54FF-7E1B-B20EC5E0C3F2}"/>
              </a:ext>
            </a:extLst>
          </p:cNvPr>
          <p:cNvCxnSpPr/>
          <p:nvPr/>
        </p:nvCxnSpPr>
        <p:spPr>
          <a:xfrm>
            <a:off x="4684295" y="3015916"/>
            <a:ext cx="0" cy="117107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Conector recto 14">
            <a:extLst>
              <a:ext uri="{FF2B5EF4-FFF2-40B4-BE49-F238E27FC236}">
                <a16:creationId xmlns:a16="http://schemas.microsoft.com/office/drawing/2014/main" id="{A5464C18-EF22-8FB6-8F83-6785C7EB1A74}"/>
              </a:ext>
            </a:extLst>
          </p:cNvPr>
          <p:cNvCxnSpPr/>
          <p:nvPr/>
        </p:nvCxnSpPr>
        <p:spPr>
          <a:xfrm flipH="1">
            <a:off x="4154905" y="4186989"/>
            <a:ext cx="481263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ector recto 16">
            <a:extLst>
              <a:ext uri="{FF2B5EF4-FFF2-40B4-BE49-F238E27FC236}">
                <a16:creationId xmlns:a16="http://schemas.microsoft.com/office/drawing/2014/main" id="{2D6FB27A-60E3-C783-9699-C14419E9ABD3}"/>
              </a:ext>
            </a:extLst>
          </p:cNvPr>
          <p:cNvCxnSpPr/>
          <p:nvPr/>
        </p:nvCxnSpPr>
        <p:spPr>
          <a:xfrm flipH="1">
            <a:off x="465221" y="4684295"/>
            <a:ext cx="1844842" cy="0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9" name="Conector recto 18">
            <a:extLst>
              <a:ext uri="{FF2B5EF4-FFF2-40B4-BE49-F238E27FC236}">
                <a16:creationId xmlns:a16="http://schemas.microsoft.com/office/drawing/2014/main" id="{7BA44CF3-C0DA-4A66-0F94-93DF8E9F286A}"/>
              </a:ext>
            </a:extLst>
          </p:cNvPr>
          <p:cNvCxnSpPr/>
          <p:nvPr/>
        </p:nvCxnSpPr>
        <p:spPr>
          <a:xfrm>
            <a:off x="465221" y="3272589"/>
            <a:ext cx="0" cy="1427748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0" name="CuadroTexto 19">
            <a:extLst>
              <a:ext uri="{FF2B5EF4-FFF2-40B4-BE49-F238E27FC236}">
                <a16:creationId xmlns:a16="http://schemas.microsoft.com/office/drawing/2014/main" id="{0C5A708B-C22F-7E95-1C74-FBF0A2E548DD}"/>
              </a:ext>
            </a:extLst>
          </p:cNvPr>
          <p:cNvSpPr txBox="1"/>
          <p:nvPr/>
        </p:nvSpPr>
        <p:spPr>
          <a:xfrm>
            <a:off x="5037221" y="5406189"/>
            <a:ext cx="53901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419" dirty="0"/>
              <a:t>RESULTADO: D, E, B, F, G, C, A</a:t>
            </a:r>
          </a:p>
        </p:txBody>
      </p:sp>
    </p:spTree>
    <p:extLst>
      <p:ext uri="{BB962C8B-B14F-4D97-AF65-F5344CB8AC3E}">
        <p14:creationId xmlns:p14="http://schemas.microsoft.com/office/powerpoint/2010/main" val="255327871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280</Words>
  <Application>Microsoft Office PowerPoint</Application>
  <PresentationFormat>Panorámica</PresentationFormat>
  <Paragraphs>85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8" baseType="lpstr">
      <vt:lpstr>Aptos</vt:lpstr>
      <vt:lpstr>Aptos Display</vt:lpstr>
      <vt:lpstr>Arial</vt:lpstr>
      <vt:lpstr>Calibri</vt:lpstr>
      <vt:lpstr>Tema de Office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A01-1-0701-21</dc:creator>
  <cp:lastModifiedBy>A01-1-0701-21</cp:lastModifiedBy>
  <cp:revision>1</cp:revision>
  <dcterms:created xsi:type="dcterms:W3CDTF">2025-10-07T22:18:35Z</dcterms:created>
  <dcterms:modified xsi:type="dcterms:W3CDTF">2025-10-07T22:19:12Z</dcterms:modified>
</cp:coreProperties>
</file>